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7" r:id="rId2"/>
    <p:sldId id="289" r:id="rId3"/>
    <p:sldId id="285" r:id="rId4"/>
    <p:sldId id="286" r:id="rId5"/>
    <p:sldId id="287" r:id="rId6"/>
    <p:sldId id="261" r:id="rId7"/>
    <p:sldId id="280" r:id="rId8"/>
    <p:sldId id="265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6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19D67-226C-45D1-A250-08C924DE0465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74AF2-786F-4674-8B86-EF9D462FA1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5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1 = Ruido Brando </a:t>
            </a:r>
          </a:p>
          <a:p>
            <a:r>
              <a:rPr lang="pt-BR" dirty="0"/>
              <a:t>Imagem 2 =  Ruido sal e pimenta</a:t>
            </a:r>
          </a:p>
          <a:p>
            <a:r>
              <a:rPr lang="pt-BR" dirty="0"/>
              <a:t>Imagem 3 =  Ruido por ISO alto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2859C-E531-4BD0-AAE1-18AB17FB8AF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0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38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42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27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64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012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368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713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138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20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00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62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54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2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56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5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05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66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7174A0-099F-4086-9FDD-BDCBF036A4EC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C7B1547-E641-4A9E-8332-9EAD73F447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156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066C5-91F5-4A9F-8FDD-9520814E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2" y="1769540"/>
            <a:ext cx="9816711" cy="2167978"/>
          </a:xfrm>
        </p:spPr>
        <p:txBody>
          <a:bodyPr>
            <a:normAutofit/>
          </a:bodyPr>
          <a:lstStyle/>
          <a:p>
            <a:r>
              <a:rPr lang="pt-BR" sz="6700" dirty="0" err="1">
                <a:latin typeface="Berlin Sans FB Demi" panose="020E0802020502020306" pitchFamily="34" charset="0"/>
              </a:rPr>
              <a:t>Noise</a:t>
            </a:r>
            <a:r>
              <a:rPr lang="pt-BR" sz="6700" dirty="0">
                <a:latin typeface="Berlin Sans FB Demi" panose="020E0802020502020306" pitchFamily="34" charset="0"/>
              </a:rPr>
              <a:t> </a:t>
            </a:r>
            <a:r>
              <a:rPr lang="pt-BR" sz="6700" dirty="0" err="1">
                <a:latin typeface="Berlin Sans FB Demi" panose="020E0802020502020306" pitchFamily="34" charset="0"/>
              </a:rPr>
              <a:t>Removal</a:t>
            </a:r>
            <a:r>
              <a:rPr lang="pt-BR" sz="6700" dirty="0">
                <a:latin typeface="Berlin Sans FB Demi" panose="020E0802020502020306" pitchFamily="34" charset="0"/>
              </a:rPr>
              <a:t> </a:t>
            </a:r>
            <a:br>
              <a:rPr lang="pt-BR" dirty="0">
                <a:latin typeface="Berlin Sans FB Demi" panose="020E0802020502020306" pitchFamily="34" charset="0"/>
              </a:rPr>
            </a:br>
            <a:r>
              <a:rPr lang="pt-BR" dirty="0">
                <a:latin typeface="Berlin Sans FB Demi" panose="020E0802020502020306" pitchFamily="34" charset="0"/>
              </a:rPr>
              <a:t>Redução de Ruídos em Imagens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3D34CC-B3CF-4095-9518-27743C88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3714" y="5501785"/>
            <a:ext cx="9440034" cy="404494"/>
          </a:xfrm>
        </p:spPr>
        <p:txBody>
          <a:bodyPr/>
          <a:lstStyle/>
          <a:p>
            <a:pPr algn="r"/>
            <a:r>
              <a:rPr lang="pt-BR" dirty="0">
                <a:latin typeface="Berlin Sans FB Demi" panose="020E0802020502020306" pitchFamily="34" charset="0"/>
              </a:rPr>
              <a:t>C209 – L1</a:t>
            </a:r>
          </a:p>
        </p:txBody>
      </p:sp>
    </p:spTree>
    <p:extLst>
      <p:ext uri="{BB962C8B-B14F-4D97-AF65-F5344CB8AC3E}">
        <p14:creationId xmlns:p14="http://schemas.microsoft.com/office/powerpoint/2010/main" val="56164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fará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filtro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de medias –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Parte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2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				 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(data)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(data[i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][j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17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fará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filtro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de medias –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Parte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3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			 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temp.sort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data_final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[i][j]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data_final</a:t>
            </a:r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279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Chamando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a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aplica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grayscale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img1_gray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(img1)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img2_gray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(img2)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img3_gray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(img3)</a:t>
            </a: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Chamando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a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aplica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filtro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de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médias</a:t>
            </a:r>
            <a:endParaRPr lang="en-US" b="0" dirty="0">
              <a:solidFill>
                <a:srgbClr val="00B050"/>
              </a:solidFill>
              <a:effectLst/>
              <a:latin typeface="Berlin Sans FB" panose="020E0602020502020306" pitchFamily="34" charset="0"/>
            </a:endParaRP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med1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median_filter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(img1_gray,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med2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median_filter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(img2_gray,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med3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median_filter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(img3_gray,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769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Plotando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as imagens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(img1_gray,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E7EE9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(med1,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E7EE9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8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Resultado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na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imagem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1 (img_1)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A92051-4E99-4F8D-9A35-BD39A032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3" y="1213948"/>
            <a:ext cx="11504645" cy="52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Resultado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na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imagem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2 (img_2)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B69BCC-0BB0-494D-B469-8B3A0BE4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933801"/>
            <a:ext cx="10936225" cy="56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Resultado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na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imagem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3 (img_3)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1999C7-E51D-4E14-8058-AC6ADF785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1" y="916582"/>
            <a:ext cx="11415694" cy="5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2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36E750E8-CBB4-4097-8D0C-12A7FC098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276" y="2907873"/>
            <a:ext cx="11421577" cy="52112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  <a:latin typeface="Berlin Sans FB" panose="020E0602020502020306" pitchFamily="34" charset="0"/>
              </a:rPr>
              <a:t>Conclui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-se que o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método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apresentado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é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eficaz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,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porém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não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é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perfeito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Berlin Sans FB" panose="020E0602020502020306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2FC4D18-925E-479E-91DF-BAC11143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407" y="948447"/>
            <a:ext cx="7176148" cy="796378"/>
          </a:xfrm>
        </p:spPr>
        <p:txBody>
          <a:bodyPr>
            <a:normAutofit fontScale="90000"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30971A9-3D84-408D-930F-90589A6DB9B2}"/>
              </a:ext>
            </a:extLst>
          </p:cNvPr>
          <p:cNvSpPr txBox="1">
            <a:spLocks/>
          </p:cNvSpPr>
          <p:nvPr/>
        </p:nvSpPr>
        <p:spPr>
          <a:xfrm>
            <a:off x="512275" y="3856485"/>
            <a:ext cx="11421577" cy="521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  <a:latin typeface="Berlin Sans FB" panose="020E0602020502020306" pitchFamily="34" charset="0"/>
              </a:rPr>
              <a:t>Os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conceitos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aplicados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no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laboratório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ajudaram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na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aplicação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do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método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Berlin Sans FB" panose="020E0602020502020306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algn="l"/>
            <a:endParaRPr lang="en-US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4C13BE2-56CB-49C1-A3FE-31C5ED0EA953}"/>
              </a:ext>
            </a:extLst>
          </p:cNvPr>
          <p:cNvSpPr txBox="1">
            <a:spLocks/>
          </p:cNvSpPr>
          <p:nvPr/>
        </p:nvSpPr>
        <p:spPr>
          <a:xfrm>
            <a:off x="512276" y="4805097"/>
            <a:ext cx="11421577" cy="521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  <a:latin typeface="Berlin Sans FB" panose="020E0602020502020306" pitchFamily="34" charset="0"/>
              </a:rPr>
              <a:t>Numpy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+ OpenCV =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resultado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melhor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que o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método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effectLst/>
                <a:latin typeface="Berlin Sans FB" panose="020E0602020502020306" pitchFamily="34" charset="0"/>
              </a:rPr>
              <a:t>aplicado</a:t>
            </a:r>
            <a:r>
              <a:rPr lang="en-US" b="0" dirty="0">
                <a:effectLst/>
                <a:latin typeface="Berlin Sans FB" panose="020E0602020502020306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Berlin Sans FB" panose="020E0602020502020306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56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2FC4D18-925E-479E-91DF-BAC11143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926" y="3030811"/>
            <a:ext cx="7176148" cy="796378"/>
          </a:xfrm>
        </p:spPr>
        <p:txBody>
          <a:bodyPr>
            <a:normAutofit fontScale="90000"/>
          </a:bodyPr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92085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erson wearing sunglasses taking a selfie&#10;&#10;Description automatically generated">
            <a:extLst>
              <a:ext uri="{FF2B5EF4-FFF2-40B4-BE49-F238E27FC236}">
                <a16:creationId xmlns:a16="http://schemas.microsoft.com/office/drawing/2014/main" id="{6ECBC656-6ED1-4EF0-9E23-53E649A3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26" y="1379217"/>
            <a:ext cx="2368437" cy="2368437"/>
          </a:xfrm>
          <a:prstGeom prst="rect">
            <a:avLst/>
          </a:prstGeom>
        </p:spPr>
      </p:pic>
      <p:pic>
        <p:nvPicPr>
          <p:cNvPr id="6" name="Picture 6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BF066BB7-341C-4662-A58B-6FB1EED0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92" y="1379218"/>
            <a:ext cx="2381480" cy="2368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1922C5-DEFE-4E4A-AF78-007B47E9DFBE}"/>
              </a:ext>
            </a:extLst>
          </p:cNvPr>
          <p:cNvSpPr txBox="1"/>
          <p:nvPr/>
        </p:nvSpPr>
        <p:spPr>
          <a:xfrm>
            <a:off x="6842726" y="41724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Wesley Marcos Borges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58126-F9A0-4190-AF4A-73E1A253DB52}"/>
              </a:ext>
            </a:extLst>
          </p:cNvPr>
          <p:cNvSpPr txBox="1"/>
          <p:nvPr/>
        </p:nvSpPr>
        <p:spPr>
          <a:xfrm>
            <a:off x="1241782" y="4171614"/>
            <a:ext cx="3918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Pedro Gabriel Garcia Ribeiro Balestra</a:t>
            </a:r>
          </a:p>
        </p:txBody>
      </p:sp>
    </p:spTree>
    <p:extLst>
      <p:ext uri="{BB962C8B-B14F-4D97-AF65-F5344CB8AC3E}">
        <p14:creationId xmlns:p14="http://schemas.microsoft.com/office/powerpoint/2010/main" val="34912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066C5-91F5-4A9F-8FDD-9520814E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337" y="0"/>
            <a:ext cx="9440034" cy="1828801"/>
          </a:xfrm>
        </p:spPr>
        <p:txBody>
          <a:bodyPr/>
          <a:lstStyle/>
          <a:p>
            <a:r>
              <a:rPr lang="pt-BR" dirty="0"/>
              <a:t>Oque é ruido em Imagens?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3D34CC-B3CF-4095-9518-27743C88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794" y="4137835"/>
            <a:ext cx="1335931" cy="443309"/>
          </a:xfrm>
        </p:spPr>
        <p:txBody>
          <a:bodyPr/>
          <a:lstStyle/>
          <a:p>
            <a:r>
              <a:rPr lang="pt-BR" dirty="0"/>
              <a:t>Imagem 1</a:t>
            </a:r>
          </a:p>
        </p:txBody>
      </p:sp>
      <p:pic>
        <p:nvPicPr>
          <p:cNvPr id="1028" name="Picture 4" descr="O que é ruído branco? - Blog do Dorminhoco">
            <a:extLst>
              <a:ext uri="{FF2B5EF4-FFF2-40B4-BE49-F238E27FC236}">
                <a16:creationId xmlns:a16="http://schemas.microsoft.com/office/drawing/2014/main" id="{E5DC90E6-5F4E-409B-A2D6-76E6437D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210273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2AAFB3-31EF-4DDD-BD4C-35ADC6FCB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12" y="2550414"/>
            <a:ext cx="1554480" cy="21412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24AC171-47F2-408F-867E-E93F8E1510FC}"/>
              </a:ext>
            </a:extLst>
          </p:cNvPr>
          <p:cNvSpPr txBox="1"/>
          <p:nvPr/>
        </p:nvSpPr>
        <p:spPr>
          <a:xfrm flipH="1">
            <a:off x="4864607" y="4844534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Imagem 2</a:t>
            </a:r>
          </a:p>
        </p:txBody>
      </p:sp>
      <p:pic>
        <p:nvPicPr>
          <p:cNvPr id="1030" name="Picture 6" descr="ISO granulação e ruído na fotografia digital e analógica | CameraNeon.com">
            <a:extLst>
              <a:ext uri="{FF2B5EF4-FFF2-40B4-BE49-F238E27FC236}">
                <a16:creationId xmlns:a16="http://schemas.microsoft.com/office/drawing/2014/main" id="{577DA3FF-C197-4051-81A9-F41CE21F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88" y="2102739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85829F-F599-4AF2-B443-1CD665667F64}"/>
              </a:ext>
            </a:extLst>
          </p:cNvPr>
          <p:cNvSpPr txBox="1"/>
          <p:nvPr/>
        </p:nvSpPr>
        <p:spPr>
          <a:xfrm>
            <a:off x="8778943" y="4137835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Imagem 3</a:t>
            </a:r>
          </a:p>
        </p:txBody>
      </p:sp>
    </p:spTree>
    <p:extLst>
      <p:ext uri="{BB962C8B-B14F-4D97-AF65-F5344CB8AC3E}">
        <p14:creationId xmlns:p14="http://schemas.microsoft.com/office/powerpoint/2010/main" val="395654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48EB65-7408-4FB7-B7B3-0DA47D8E578F}"/>
              </a:ext>
            </a:extLst>
          </p:cNvPr>
          <p:cNvSpPr txBox="1">
            <a:spLocks/>
          </p:cNvSpPr>
          <p:nvPr/>
        </p:nvSpPr>
        <p:spPr>
          <a:xfrm>
            <a:off x="671803" y="867747"/>
            <a:ext cx="10213073" cy="9434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Como prevenir ruído na imagem?</a:t>
            </a:r>
          </a:p>
        </p:txBody>
      </p:sp>
      <p:pic>
        <p:nvPicPr>
          <p:cNvPr id="2050" name="Picture 2" descr="Sensibilidade ISO de sua Câmera DSLR | Blog eMania">
            <a:extLst>
              <a:ext uri="{FF2B5EF4-FFF2-40B4-BE49-F238E27FC236}">
                <a16:creationId xmlns:a16="http://schemas.microsoft.com/office/drawing/2014/main" id="{9C4E7255-1BEF-4C94-B2C3-D9D4DBEF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6" y="2111619"/>
            <a:ext cx="3952143" cy="263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âmeras e Lente Canon: Luz e Cor ! | Blog eMania">
            <a:extLst>
              <a:ext uri="{FF2B5EF4-FFF2-40B4-BE49-F238E27FC236}">
                <a16:creationId xmlns:a16="http://schemas.microsoft.com/office/drawing/2014/main" id="{AA8A9CD3-6F37-4C72-AA11-B2B328DE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91" y="4446526"/>
            <a:ext cx="3394125" cy="21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otlight 35W LED Caminho de ferro Luz Spotlight Loja Rastreamento teto  Fixture em Promoção | Ofertas na Americanas">
            <a:extLst>
              <a:ext uri="{FF2B5EF4-FFF2-40B4-BE49-F238E27FC236}">
                <a16:creationId xmlns:a16="http://schemas.microsoft.com/office/drawing/2014/main" id="{66AE7B8A-B910-4737-8FB6-5430995B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288" y="1962699"/>
            <a:ext cx="2483827" cy="2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89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mo remover ruídos de fotos granuladas usando o Photoshop | Dicas e  Tutoriais | TechTudo">
            <a:extLst>
              <a:ext uri="{FF2B5EF4-FFF2-40B4-BE49-F238E27FC236}">
                <a16:creationId xmlns:a16="http://schemas.microsoft.com/office/drawing/2014/main" id="{CFD29953-7DB1-4ADD-945A-ADB67C3F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1" y="1989260"/>
            <a:ext cx="5715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6DE40E9-7D91-408E-9021-4F8B7E04CB4A}"/>
              </a:ext>
            </a:extLst>
          </p:cNvPr>
          <p:cNvSpPr txBox="1">
            <a:spLocks/>
          </p:cNvSpPr>
          <p:nvPr/>
        </p:nvSpPr>
        <p:spPr>
          <a:xfrm>
            <a:off x="-194337" y="-17585"/>
            <a:ext cx="1107921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Como remover ruido na imagem?</a:t>
            </a:r>
          </a:p>
        </p:txBody>
      </p:sp>
      <p:pic>
        <p:nvPicPr>
          <p:cNvPr id="3076" name="Picture 4" descr="O algoritmo está mudando a maneira de consumir e de produzir conteúdo?">
            <a:extLst>
              <a:ext uri="{FF2B5EF4-FFF2-40B4-BE49-F238E27FC236}">
                <a16:creationId xmlns:a16="http://schemas.microsoft.com/office/drawing/2014/main" id="{F95B2EE1-8422-42F6-9155-4F262E4B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52" y="3568421"/>
            <a:ext cx="4311894" cy="29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6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066C5-91F5-4A9F-8FDD-9520814E9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Apresentação do código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3D34CC-B3CF-4095-9518-27743C88C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01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Importando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as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bibliotecas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necessárias</a:t>
            </a:r>
            <a:endParaRPr lang="en-US" b="0" dirty="0">
              <a:solidFill>
                <a:srgbClr val="00B050"/>
              </a:solidFill>
              <a:effectLst/>
              <a:latin typeface="Berlin Sans FB" panose="020E0602020502020306" pitchFamily="34" charset="0"/>
            </a:endParaRP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 algn="l"/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pPr algn="l"/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Abrindo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os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arquivos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transformando-os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em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Numpy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Array</a:t>
            </a:r>
          </a:p>
          <a:p>
            <a:pPr algn="l"/>
            <a:endParaRPr lang="en-US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img1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E7EE98"/>
                </a:solidFill>
                <a:effectLst/>
                <a:latin typeface="Consolas" panose="020B0609020204030204" pitchFamily="49" charset="0"/>
              </a:rPr>
              <a:t>img_1.jpg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img2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E7EE98"/>
                </a:solidFill>
                <a:effectLst/>
                <a:latin typeface="Consolas" panose="020B0609020204030204" pitchFamily="49" charset="0"/>
              </a:rPr>
              <a:t>img_2.png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img3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E7EE98"/>
                </a:solidFill>
                <a:effectLst/>
                <a:latin typeface="Consolas" panose="020B0609020204030204" pitchFamily="49" charset="0"/>
              </a:rPr>
              <a:t>img_3.jpg</a:t>
            </a:r>
            <a:r>
              <a:rPr lang="pt-BR" b="0" dirty="0">
                <a:solidFill>
                  <a:srgbClr val="DEE492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059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faz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grayscale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usando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método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Averade</a:t>
            </a:r>
            <a:endParaRPr lang="en-US" b="0" dirty="0">
              <a:solidFill>
                <a:srgbClr val="00B050"/>
              </a:solidFill>
              <a:effectLst/>
              <a:latin typeface="Berlin Sans FB" panose="020E0602020502020306" pitchFamily="34" charset="0"/>
            </a:endParaRP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E884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l,c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p)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img.shape</a:t>
            </a:r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img_avg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(l, c),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np.uint8)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(c):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r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[i, j,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g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[i, j,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b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[i, j,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img_avg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[i, j]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3</a:t>
            </a:r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img_avg</a:t>
            </a:r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47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13712C5-5FBB-41CF-870E-5527F80F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60" y="388608"/>
            <a:ext cx="11421577" cy="6310771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Função que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fará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o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filtro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de medias – </a:t>
            </a:r>
            <a:r>
              <a:rPr lang="en-US" b="0" dirty="0" err="1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Parte</a:t>
            </a:r>
            <a:r>
              <a:rPr lang="en-US" b="0" dirty="0">
                <a:solidFill>
                  <a:srgbClr val="00B050"/>
                </a:solidFill>
                <a:effectLst/>
                <a:latin typeface="Berlin Sans FB" panose="020E0602020502020306" pitchFamily="34" charset="0"/>
              </a:rPr>
              <a:t> 1</a:t>
            </a:r>
          </a:p>
          <a:p>
            <a:pPr algn="l"/>
            <a:endParaRPr lang="en-US" dirty="0">
              <a:solidFill>
                <a:srgbClr val="F286C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 err="1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E884"/>
                </a:solidFill>
                <a:effectLst/>
                <a:latin typeface="Consolas" panose="020B0609020204030204" pitchFamily="49" charset="0"/>
              </a:rPr>
              <a:t>median_filter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b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indexer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data_final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algn="l"/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data_final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(data), </a:t>
            </a:r>
            <a:r>
              <a:rPr lang="pt-BR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pt-BR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])))</a:t>
            </a:r>
          </a:p>
          <a:p>
            <a:pPr algn="l"/>
            <a:endParaRPr lang="pt-BR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	 for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(data)):</a:t>
            </a:r>
          </a:p>
          <a:p>
            <a:pPr algn="l"/>
            <a:b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 	   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US" b="0" dirty="0">
                <a:solidFill>
                  <a:srgbClr val="BF9EE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pPr algn="l"/>
            <a:b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        	    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b="0" dirty="0">
                <a:solidFill>
                  <a:srgbClr val="F286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7E1F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b="0" dirty="0">
                <a:solidFill>
                  <a:srgbClr val="F6F6F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endParaRPr lang="pt-BR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dirty="0">
              <a:solidFill>
                <a:srgbClr val="F6F6F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170</TotalTime>
  <Words>733</Words>
  <Application>Microsoft Office PowerPoint</Application>
  <PresentationFormat>Widescreen</PresentationFormat>
  <Paragraphs>120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Berlin Sans FB</vt:lpstr>
      <vt:lpstr>Berlin Sans FB Demi</vt:lpstr>
      <vt:lpstr>Calibri</vt:lpstr>
      <vt:lpstr>Calisto MT</vt:lpstr>
      <vt:lpstr>Consolas</vt:lpstr>
      <vt:lpstr>Wingdings 2</vt:lpstr>
      <vt:lpstr>Ardósia</vt:lpstr>
      <vt:lpstr>Noise Removal  Redução de Ruídos em Imagens</vt:lpstr>
      <vt:lpstr>Apresentação do PowerPoint</vt:lpstr>
      <vt:lpstr>Oque é ruido em Imagens?</vt:lpstr>
      <vt:lpstr>Apresentação do PowerPoint</vt:lpstr>
      <vt:lpstr>Apresentação do PowerPoint</vt:lpstr>
      <vt:lpstr>Apresentação do código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 Removal  Redução de Ruídos em Imagens</dc:title>
  <dc:creator>Wesley Marcos Borges</dc:creator>
  <cp:lastModifiedBy>Wesley Marcos Borges</cp:lastModifiedBy>
  <cp:revision>6</cp:revision>
  <dcterms:created xsi:type="dcterms:W3CDTF">2022-04-25T19:07:21Z</dcterms:created>
  <dcterms:modified xsi:type="dcterms:W3CDTF">2022-04-28T17:14:12Z</dcterms:modified>
</cp:coreProperties>
</file>